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595360" cy="4663440"/>
          </a:xfrm>
          <a:prstGeom prst="rect">
            <a:avLst/>
          </a:prstGeom>
          <a:ln w="19050">
            <a:solidFill>
              <a:srgbClr val="C9A22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spc="200" kern="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COMPREHENSIVE GUIDE  ·  2026 EDITION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NAAC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Its Role in Higher Education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25146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Binary + MBGL Framework  ·  IQAC · AQAR · Criterion 7  ·  NEP 2020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Green Campus Evidence Systems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33832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Turn your campus green —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i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your NAAC evidence greener.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4297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GREEN-CAMPUS  ·  MY-TREE.IN  ·  GREEN-CAMPUS.IN  ·  CO2.CO.IN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7 Functions NAAC Expects from IQAC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94183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60120" y="86868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Developing and applying quality benchmarks for academic and administrative activities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41732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44475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60120" y="137160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Facilitating a learner-centric environment and faculty adoption of modern teaching technology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192024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194767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187452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Collecting feedback from students, parents and stakeholders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245059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60120" y="237744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Disseminating information on quality parameters to all stakeholders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292608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295351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60120" y="288036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Organising workshops and seminars on quality themes; promoting quality circles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342900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345643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60120" y="338328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Documenting programmes and activities that lead to quality improvement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3931920"/>
            <a:ext cx="320040" cy="3200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3959352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60120" y="3886200"/>
            <a:ext cx="7680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Acting as the nodal agency for quality — including AQAR and SSR preparation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AQAR Without the December Panic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 31 December every year for the previous academic year. Treat it as continuous work, not a December project.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0B3D2E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28016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June–July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651760" y="128016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quality goals; assign leads; schedule all IQAC meetings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0B3D2E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18288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month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651760" y="182880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 activities as they happen — date, photos, outcome, criterion tag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5760" y="237744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0B3D2E"/>
          </a:solidFill>
          <a:ln/>
        </p:spPr>
      </p:sp>
      <p:sp>
        <p:nvSpPr>
          <p:cNvPr id="12" name="Text 10"/>
          <p:cNvSpPr/>
          <p:nvPr/>
        </p:nvSpPr>
        <p:spPr>
          <a:xfrm>
            <a:off x="365760" y="237744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quarter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51760" y="237744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IQAC meeting; record minutes &amp; action points; upload signed copy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760" y="292608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0B3D2E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292608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October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651760" y="292608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AQAR data pull — gaps still visible with time to fix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347472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0B3D2E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347472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November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51760" y="347472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 narratives from activity log; internal review by Chairperson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65760" y="402336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0B3D2E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402336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December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651760" y="402336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review &amp; submission before 31 Dec — with weeks to spare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300" kern="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GOLDEN RULE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Capture evidence at the moment of the activity,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at the moment of reporting.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14400" y="32004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plantation drive logged the same day — with geo-tagged photos,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 count and outcome — is AQAR-ready forever.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drive reconstructed in December from memory is weak evidence.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Criterion 7 — Your Green Scoring Engine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Values &amp; Best Practices is where environmental work scores. For most campuses it is the most controllable criterion.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155448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Proof, not photos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Tree plantation with survival tracking, rainwater harvesting, waste segregation, energy audits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09160" y="137160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92040" y="155448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Quantified impact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92040" y="192024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 of trees, estimated CO₂ absorption, green cover %, water &amp; energy savings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92608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48640" y="310896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participation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347472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Eco-clubs, certified Green Ambassadors, documented volunteer hours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09160" y="292608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92040" y="310896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transparency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92040" y="347472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live public page showing campus environment data beats a PDF report every time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WALKTHROUGH MOMENT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128016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teams walk your campus.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Imagine every significant tree carries a laminated QR poster.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914400" y="2377440"/>
            <a:ext cx="7315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assessor scans one and lands on a live page with the tree’s species, GPS location, photos, CO₂ data and the student who tagged it.</a:t>
            </a:r>
            <a:endParaRPr lang="en-US" sz="1400" dirty="0"/>
          </a:p>
          <a:p>
            <a:pPr algn="ctr" indent="0" marL="0">
              <a:buNone/>
            </a:pP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single moment communicates more about institutional culture than fifty pages of narrative.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114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 ·  Dated  ·  Geo-tagged  ·  Public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NEP 2020’s Environmental Mandates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2920" y="109728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97840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education for every learner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80160" y="12801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Climate literacy and sustainable living woven into curricula. Students tagging trees and reading live AQI make it daily practice.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205740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80160" y="1938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Experiential &amp; multidisciplinary learning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Tree inventories combine botany, GIS, data science and civic responsibility — living laboratories NEP demands.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278892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" y="301752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80160" y="28986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engagement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80160" y="3200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tree profiles, community plantation drives, adopt-a-tree programmes and local-society IQAC nominees.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374904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02920" y="39776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80160" y="38587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Development Plan (IDP)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80160" y="4160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metrics (tree count, green cover, air quality, student participation) are easy, honest, visible KPIs.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The 30-Day Green Campus Launch Checklist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2057400" cy="35661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14400"/>
            <a:ext cx="2057400" cy="82296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6" name="Text 4"/>
          <p:cNvSpPr/>
          <p:nvPr/>
        </p:nvSpPr>
        <p:spPr>
          <a:xfrm>
            <a:off x="274320" y="100584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74320" y="12801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84048" y="1965960"/>
            <a:ext cx="1828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free on my-tree.in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 public page at green-campus.in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IQAC panel &amp; invite members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468880" y="914400"/>
            <a:ext cx="2057400" cy="35661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468880" y="914400"/>
            <a:ext cx="2057400" cy="822960"/>
          </a:xfrm>
          <a:prstGeom prst="rect">
            <a:avLst/>
          </a:prstGeom>
          <a:solidFill>
            <a:srgbClr val="1B6B4A"/>
          </a:solidFill>
          <a:ln/>
        </p:spPr>
      </p:sp>
      <p:sp>
        <p:nvSpPr>
          <p:cNvPr id="11" name="Text 9"/>
          <p:cNvSpPr/>
          <p:nvPr/>
        </p:nvSpPr>
        <p:spPr>
          <a:xfrm>
            <a:off x="2468880" y="100584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468880" y="12801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578608" y="1965960"/>
            <a:ext cx="1828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tag 50–100 trees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&amp; laminate QR posters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 first IQAC meeting with minutes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63440" y="914400"/>
            <a:ext cx="2057400" cy="35661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63440" y="914400"/>
            <a:ext cx="2057400" cy="82296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16" name="Text 14"/>
          <p:cNvSpPr/>
          <p:nvPr/>
        </p:nvSpPr>
        <p:spPr>
          <a:xfrm>
            <a:off x="4663440" y="100584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63440" y="12801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Visibility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73168" y="1965960"/>
            <a:ext cx="1828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air-health dashboard link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Enrol first Green Ambassadors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 every activity with photos &amp; tags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858000" y="914400"/>
            <a:ext cx="2057400" cy="35661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858000" y="914400"/>
            <a:ext cx="2057400" cy="822960"/>
          </a:xfrm>
          <a:prstGeom prst="rect">
            <a:avLst/>
          </a:prstGeom>
          <a:solidFill>
            <a:srgbClr val="1B6B4A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0" y="100584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858000" y="12801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Institutionalise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967728" y="1965960"/>
            <a:ext cx="1828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 last year’s AQAR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 first Criterion 7 report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 remaining IQAC meetings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Your Toolkit — How Platforms Deliver NAAC Evidence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868680"/>
            <a:ext cx="109728" cy="8686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97840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my-tree.in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12801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tree tagging, QR posters, AI species ID, CO₂ tracking, full IQAC suite, criterion-tagged activity log, public compliance page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828800"/>
            <a:ext cx="109728" cy="8686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93852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green-campus.in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85800" y="224028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Campus Air Health Dashboard: live AQI, PM2.5, weather, UV + full tree inventory on a map — instant transparency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278892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788920"/>
            <a:ext cx="109728" cy="8686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89864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Ambassador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320040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Certified student leadership with verifiable portfolios and LinkedIn-shareable certificates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374904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749040"/>
            <a:ext cx="109728" cy="8686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85876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Report Generator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" y="416052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One-click Criterion 7 documentation generated from live campus data for AQAR / SSR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Mission Green-Campus Maps to NAAC Needs</a:t>
            </a:r>
            <a:endParaRPr lang="en-US" sz="18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868680"/>
          <a:ext cx="8595360" cy="3840480"/>
        </p:xfrm>
        <a:graphic>
          <a:graphicData uri="http://schemas.openxmlformats.org/drawingml/2006/table">
            <a:tbl>
              <a:tblPr/>
              <a:tblGrid>
                <a:gridCol w="2377440"/>
                <a:gridCol w="6217920"/>
              </a:tblGrid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NAAC Need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2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Platforms Deliver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2E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Continuous evidence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Activity log with date, photos, GPS, criterion tags — logged at the moment of activity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IQAC discipline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Digital committee, meeting minutes, action tracking, public composition page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AQAR readiness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Year-round tagged log + AI Report Generator for Criterion 7 drafts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Public transparency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Live green-campus.in dashboard + public IQAC page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Student participation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Green Ambassador certificates + student-tagged trees + volunteer hours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Quantified impact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Tree count, species, CO₂ estimates, survival tracking, green-cover data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Best-practice write-up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Digital tree inventory with QR tags — memorable institutional best practice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Today — Three Simple Steps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17320" y="1463040"/>
            <a:ext cx="777240" cy="7772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6" name="Text 4"/>
          <p:cNvSpPr/>
          <p:nvPr/>
        </p:nvSpPr>
        <p:spPr>
          <a:xfrm>
            <a:off x="1417320" y="1600200"/>
            <a:ext cx="777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94360" y="24688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4360" y="2971800"/>
            <a:ext cx="2423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your institution free at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my-tree.in/institution/register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7560" y="118872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297680" y="1463040"/>
            <a:ext cx="777240" cy="7772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1" name="Text 9"/>
          <p:cNvSpPr/>
          <p:nvPr/>
        </p:nvSpPr>
        <p:spPr>
          <a:xfrm>
            <a:off x="4297680" y="1600200"/>
            <a:ext cx="777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474720" y="24688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IQAC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74720" y="2971800"/>
            <a:ext cx="2423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Chairperson &amp; Coordinator,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invite committee members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17920" y="1188720"/>
            <a:ext cx="2697480" cy="29260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178040" y="1463040"/>
            <a:ext cx="777240" cy="77724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6" name="Text 14"/>
          <p:cNvSpPr/>
          <p:nvPr/>
        </p:nvSpPr>
        <p:spPr>
          <a:xfrm>
            <a:off x="7178040" y="1600200"/>
            <a:ext cx="777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355080" y="24688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Over QR Posters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355080" y="2971800"/>
            <a:ext cx="2423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start tagging trees.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builds itself.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 — What This Presentation Covers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Why NAAC Matters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History &amp; Evolution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21031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Vision, Mission &amp; Values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" y="265176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Traditional 7 Criteria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32004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Binary + MBGL Reforms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37490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IQAC Composition &amp; Functions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754880" y="10058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AQAR Without Panic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754880" y="155448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Criterion 7 – Green Scoring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54880" y="21031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NEP 2020 Mandates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754880" y="26517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30-Day Launch Checklist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54880" y="320040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Toolkit: my-tree.in &amp; green-campus.in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54880" y="37490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Key Takeaways &amp; Resources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Key Takeaways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7200" y="987552"/>
            <a:ext cx="365760" cy="36576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24128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51560" y="914400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is a continuous process, not a periodic event.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627632"/>
            <a:ext cx="365760" cy="36576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664208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1554480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functional IQAC with documented meetings and published composition is non-negotiable.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267712"/>
            <a:ext cx="365760" cy="36576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304288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2194560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 evidence at the point of activity — digital, dated, geo-tagged and preferably public.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907792"/>
            <a:ext cx="365760" cy="36576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2944368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2834640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Criterion 7 / green campus work is high-leverage: it improves the campus and generates strong evidence.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547872"/>
            <a:ext cx="365760" cy="36576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3584448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51560" y="3474720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my-tree.in and green-campus.in turn everyday green activity into NAAC-ready continuous evidence streams.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" y="4187952"/>
            <a:ext cx="365760" cy="36576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4224528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51560" y="4114800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verify the latest official manuals, portals and deadlines at naac.gov.in.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280160"/>
            <a:ext cx="76809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Plant more trees.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 our planet.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let your NAAC grade grow with your campus.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32918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GREEN-CAMPUS  ·  NCVT.IN  ·  MY-TREE.IN  ·  GREEN-CAMPUS.IN  ·  CO2.CO.IN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38404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Initiative of One Library Per Village  ·  2026 Edition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A8D5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verify current requirements at naac.gov.in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Why NAAC Matters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National Assessment and Accreditation Council is India’s primary quality assurance body for higher education institutions (HEIs).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554480"/>
            <a:ext cx="2743200" cy="256032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554480"/>
            <a:ext cx="2743200" cy="109728"/>
          </a:xfrm>
          <a:prstGeom prst="rect">
            <a:avLst/>
          </a:prstGeom>
          <a:solidFill>
            <a:srgbClr val="1B6B4A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8288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&amp; Parents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233172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Accreditation status is a key signal of baseline quality when choosing colleges and universities.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46120" y="1554480"/>
            <a:ext cx="2743200" cy="256032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46120" y="1554480"/>
            <a:ext cx="2743200" cy="109728"/>
          </a:xfrm>
          <a:prstGeom prst="rect">
            <a:avLst/>
          </a:prstGeom>
          <a:solidFill>
            <a:srgbClr val="1B6B4A"/>
          </a:solidFill>
          <a:ln/>
        </p:spPr>
      </p:sp>
      <p:sp>
        <p:nvSpPr>
          <p:cNvPr id="11" name="Text 9"/>
          <p:cNvSpPr/>
          <p:nvPr/>
        </p:nvSpPr>
        <p:spPr>
          <a:xfrm>
            <a:off x="3383280" y="18288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383280" y="233172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Influences reputation, funding eligibility, faculty recruitment, research collaborations and internal quality culture.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26480" y="1554480"/>
            <a:ext cx="2743200" cy="256032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26480" y="1554480"/>
            <a:ext cx="2743200" cy="109728"/>
          </a:xfrm>
          <a:prstGeom prst="rect">
            <a:avLst/>
          </a:prstGeom>
          <a:solidFill>
            <a:srgbClr val="1B6B4A"/>
          </a:solidFill>
          <a:ln/>
        </p:spPr>
      </p:sp>
      <p:sp>
        <p:nvSpPr>
          <p:cNvPr id="15" name="Text 13"/>
          <p:cNvSpPr/>
          <p:nvPr/>
        </p:nvSpPr>
        <p:spPr>
          <a:xfrm>
            <a:off x="6263640" y="18288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Level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263640" y="233172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Drives continuous improvement, transparency and alignment with NEP 2020 across Indian higher education.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History &amp; Evolution of NAAC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1005840"/>
            <a:ext cx="228600" cy="2286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5" name="Shape 3"/>
          <p:cNvSpPr/>
          <p:nvPr/>
        </p:nvSpPr>
        <p:spPr>
          <a:xfrm>
            <a:off x="585216" y="1234440"/>
            <a:ext cx="64008" cy="548640"/>
          </a:xfrm>
          <a:prstGeom prst="rect">
            <a:avLst/>
          </a:prstGeom>
          <a:solidFill>
            <a:srgbClr val="C5D9C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91440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1994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651760" y="91440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NAAC established by UGC following National Policy on Education (1986) &amp; POA 1992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1783080"/>
            <a:ext cx="228600" cy="2286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9" name="Shape 7"/>
          <p:cNvSpPr/>
          <p:nvPr/>
        </p:nvSpPr>
        <p:spPr>
          <a:xfrm>
            <a:off x="585216" y="2011680"/>
            <a:ext cx="64008" cy="548640"/>
          </a:xfrm>
          <a:prstGeom prst="rect">
            <a:avLst/>
          </a:prstGeom>
          <a:solidFill>
            <a:srgbClr val="C5D9C8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169164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2000s–2010s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651760" y="169164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Refinement of self-study + peer visit model; introduction of criteria &amp; grading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2560320"/>
            <a:ext cx="228600" cy="2286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3" name="Shape 11"/>
          <p:cNvSpPr/>
          <p:nvPr/>
        </p:nvSpPr>
        <p:spPr>
          <a:xfrm>
            <a:off x="585216" y="2788920"/>
            <a:ext cx="64008" cy="548640"/>
          </a:xfrm>
          <a:prstGeom prst="rect">
            <a:avLst/>
          </a:prstGeom>
          <a:solidFill>
            <a:srgbClr val="C5D9C8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246888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RAF Era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651760" y="246888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Revised Accreditation Framework: 7 criteria, quantitative metrics, DVV, CGPA grades A++ to D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02920" y="3337560"/>
            <a:ext cx="228600" cy="2286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7" name="Shape 15"/>
          <p:cNvSpPr/>
          <p:nvPr/>
        </p:nvSpPr>
        <p:spPr>
          <a:xfrm>
            <a:off x="585216" y="3566160"/>
            <a:ext cx="64008" cy="548640"/>
          </a:xfrm>
          <a:prstGeom prst="rect">
            <a:avLst/>
          </a:prstGeom>
          <a:solidFill>
            <a:srgbClr val="C5D9C8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324612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2024–25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651760" y="324612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K. Radhakrishnan Committee recommendations accepted → Binary + MBGL reforms announced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02920" y="4114800"/>
            <a:ext cx="228600" cy="2286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402336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2025–26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651760" y="402336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period: existing grades extended; new portal &amp; manuals under development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Vision, Mission &amp; Core Values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8412480" cy="1188720"/>
          </a:xfrm>
          <a:prstGeom prst="roundRect">
            <a:avLst>
              <a:gd name="adj" fmla="val 6154"/>
            </a:avLst>
          </a:prstGeom>
          <a:solidFill>
            <a:srgbClr val="0B3D2E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0058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VISION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32588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quality the defining element of higher education in India through a combination of self and external quality evaluation, promotion and sustenance initiatives.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2286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HIGHLIGHTS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2651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Periodic assessment &amp; accreditation of institutions and programmes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9992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Stimulate quality of teaching-learning and research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346704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Encourage self-evaluation, accountability, autonomy and innovation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3694176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Quality-related research, consultancy and training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40416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Collaborate with stakeholders for quality evaluation and sustenance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Traditional Framework — The Seven Criteria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0789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430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143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Curricular Aspects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02920" y="19933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0574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0574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Teaching-Learning &amp; Evaluation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27432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02920" y="29077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71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29718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Research, Innovations &amp; Extension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65760" y="36576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02920" y="38221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8862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38862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&amp; Learning Resources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54880" y="9144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92040" y="10789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22" name="Text 20"/>
          <p:cNvSpPr/>
          <p:nvPr/>
        </p:nvSpPr>
        <p:spPr>
          <a:xfrm>
            <a:off x="4892040" y="11430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486400" y="1143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Support &amp; Progression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754880" y="18288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92040" y="19933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26" name="Text 24"/>
          <p:cNvSpPr/>
          <p:nvPr/>
        </p:nvSpPr>
        <p:spPr>
          <a:xfrm>
            <a:off x="4892040" y="20574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486400" y="20574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Governance, Leadership &amp; Management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754880" y="2743200"/>
            <a:ext cx="41148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92040" y="2907792"/>
            <a:ext cx="457200" cy="457200"/>
          </a:xfrm>
          <a:prstGeom prst="ellipse">
            <a:avLst/>
          </a:prstGeom>
          <a:solidFill>
            <a:srgbClr val="1B6B4A"/>
          </a:solidFill>
          <a:ln/>
        </p:spPr>
      </p:sp>
      <p:sp>
        <p:nvSpPr>
          <p:cNvPr id="30" name="Text 28"/>
          <p:cNvSpPr/>
          <p:nvPr/>
        </p:nvSpPr>
        <p:spPr>
          <a:xfrm>
            <a:off x="4892040" y="2971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486400" y="29718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Values &amp; Best Practices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 New NAAC Reality: Binary + MBGL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10 February 2025 NAAC replaced A++/A/B grading with a two-part system.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280160"/>
            <a:ext cx="4114800" cy="32918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280160"/>
            <a:ext cx="4114800" cy="50292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3716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BINARY ACCREDITATION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65960"/>
            <a:ext cx="37490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Accredited  or  Not Accredited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Entry-level quality threshold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Designed for wider participation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More data-driven, less physical visits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Cross-validated against AISHE/UGC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Transparency of public website assessed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4114800" cy="32918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1280160"/>
            <a:ext cx="4114800" cy="502920"/>
          </a:xfrm>
          <a:prstGeom prst="rect">
            <a:avLst/>
          </a:prstGeom>
          <a:solidFill>
            <a:srgbClr val="1B6B4A"/>
          </a:solidFill>
          <a:ln/>
        </p:spPr>
      </p:sp>
      <p:sp>
        <p:nvSpPr>
          <p:cNvPr id="11" name="Text 9"/>
          <p:cNvSpPr/>
          <p:nvPr/>
        </p:nvSpPr>
        <p:spPr>
          <a:xfrm>
            <a:off x="4846320" y="13716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MBGL LEVELS 1–5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92040" y="1965960"/>
            <a:ext cx="37490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maturity ladder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L1  Basic / Foundational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L2  Developing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L3  Established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L4  Advanced / National Excellence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L5  Global Excellence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~3-year validity per level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for Your Institution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841248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914400"/>
            <a:ext cx="109728" cy="8229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02412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Evidence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132588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Year-round, verifiable data — timestamped, geo-tagged, published — beats last-minute paperwork.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1874520"/>
            <a:ext cx="841248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874520"/>
            <a:ext cx="109728" cy="8229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98424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Shorter Cycles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85800" y="228600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MBGL levels run on roughly 3-year cycles. Documentation discipline can never pause.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2834640"/>
            <a:ext cx="841248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834640"/>
            <a:ext cx="109728" cy="8229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94436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Cross-Validation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324612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Submissions checked against AISHE, UGC and AICTE data. Inconsistencies are caught.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65760" y="3794760"/>
            <a:ext cx="841248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794760"/>
            <a:ext cx="109728" cy="8229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90448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3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Transparency Assessed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" y="420624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publish on your own website (IQAC composition, minutes, AQARs) is part of the picture.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B3D2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6459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IQAC Decoded — Composition &amp; 7 Functions</a:t>
            </a:r>
            <a:endParaRPr lang="en-US" sz="1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68680"/>
          <a:ext cx="8412480" cy="3291840"/>
        </p:xfrm>
        <a:graphic>
          <a:graphicData uri="http://schemas.openxmlformats.org/drawingml/2006/table">
            <a:tbl>
              <a:tblPr/>
              <a:tblGrid>
                <a:gridCol w="548640"/>
                <a:gridCol w="2377440"/>
                <a:gridCol w="5486400"/>
              </a:tblGrid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#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2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2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Who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2E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Chairperson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Head of Institution (Principal / Director / VC)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Faculty representatives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3–8 senior faculty across departments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Management authority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Member(s) from management / trust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Senior administrative staff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Registrar, finance officer or equivalent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Nominees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Students, local society, alumni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External nominees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Employers, stakeholders, industrialists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Coordinator / Director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Senior teacher — operational captain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NAAC and Its Role in Higher Education – 2026 Comprehensive Guide</dc:title>
  <dc:subject>Binary Accreditation, MBGL, IQAC, Criterion 7, NEP 2020 &amp; Green Campus Evidence Systems</dc:subject>
  <dc:creator>Mission Green-Campus</dc:creator>
  <cp:lastModifiedBy>Mission Green-Campus</cp:lastModifiedBy>
  <cp:revision>1</cp:revision>
  <dcterms:created xsi:type="dcterms:W3CDTF">2026-07-20T08:48:15Z</dcterms:created>
  <dcterms:modified xsi:type="dcterms:W3CDTF">2026-07-20T08:48:15Z</dcterms:modified>
</cp:coreProperties>
</file>